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embeddedFontLst>
    <p:embeddedFont>
      <p:font typeface="Exo 2 SemiBold" pitchFamily="2" charset="77"/>
      <p:regular r:id="rId3"/>
      <p:bold r:id="rId4"/>
      <p:italic r:id="rId5"/>
      <p:boldItalic r:id="rId6"/>
    </p:embeddedFont>
    <p:embeddedFont>
      <p:font typeface="Inter" panose="02000503000000020004" pitchFamily="2" charset="0"/>
      <p:regular r:id="rId7"/>
      <p:bold r:id="rId8"/>
    </p:embeddedFont>
  </p:embeddedFontLst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6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216"/>
    <p:restoredTop sz="94657"/>
  </p:normalViewPr>
  <p:slideViewPr>
    <p:cSldViewPr snapToGrid="0">
      <p:cViewPr varScale="1">
        <p:scale>
          <a:sx n="189" d="100"/>
          <a:sy n="189" d="100"/>
        </p:scale>
        <p:origin x="115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customXml" Target="../customXml/item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theme" Target="theme/theme1.xml"/><Relationship Id="rId5" Type="http://schemas.openxmlformats.org/officeDocument/2006/relationships/font" Target="fonts/font3.fntdata"/><Relationship Id="rId15" Type="http://schemas.openxmlformats.org/officeDocument/2006/relationships/customXml" Target="../customXml/item3.xml"/><Relationship Id="rId10" Type="http://schemas.openxmlformats.org/officeDocument/2006/relationships/viewProps" Target="viewProps.xml"/><Relationship Id="rId4" Type="http://schemas.openxmlformats.org/officeDocument/2006/relationships/font" Target="fonts/font2.fntdata"/><Relationship Id="rId9" Type="http://schemas.openxmlformats.org/officeDocument/2006/relationships/presProps" Target="presProps.xml"/><Relationship Id="rId14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6770CA6-D19B-72DD-51EE-D3273418A4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A47763F-FA3B-7DAE-F7C6-D44718F2ED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0498AD6-3800-8D01-5E9E-3A855034B5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69C19-F48C-EE4C-BD38-8138B931E5F6}" type="datetimeFigureOut">
              <a:rPr lang="fi-FI" smtClean="0"/>
              <a:t>28.11.2024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92982B9-BC11-A97F-1A0A-F4B5FE7AB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5A54CE2-CF75-461C-5783-651E46C54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825F3-DB12-4140-902E-086E7850AB8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12780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D51CCA0-823B-5EAE-FA2F-1A47E73041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9DEA3CCE-7D5E-F880-3FFB-CFA0A8C39F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379266F-D49A-37A4-DA34-827A58C80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69C19-F48C-EE4C-BD38-8138B931E5F6}" type="datetimeFigureOut">
              <a:rPr lang="fi-FI" smtClean="0"/>
              <a:t>28.11.2024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72C123E-FA2F-4439-D162-0AF2B63A95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D9C5BE6-0F12-CF17-545B-DCFC37F63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825F3-DB12-4140-902E-086E7850AB8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03101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33D1AB3D-D5AB-B0C7-6016-2FE801D11B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0BD255C3-35A0-DE53-88FB-997C0FA909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E8805CE-FC1C-7F9D-77F6-8F3E12DD17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69C19-F48C-EE4C-BD38-8138B931E5F6}" type="datetimeFigureOut">
              <a:rPr lang="fi-FI" smtClean="0"/>
              <a:t>28.11.2024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B0229E1-7B6F-99F8-DEDB-5E3CFE53B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4EDD051-9C01-EFE7-A87E-EEA2B888E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825F3-DB12-4140-902E-086E7850AB8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07423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CBFF4E0-AC47-E2A9-93C5-EA4FF1A46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B836842-6447-E17E-99DC-60F40BB2F5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D4DF48F-6353-FA94-1534-80F42EAF5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69C19-F48C-EE4C-BD38-8138B931E5F6}" type="datetimeFigureOut">
              <a:rPr lang="fi-FI" smtClean="0"/>
              <a:t>28.11.2024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825CD93-971E-3082-7121-C488D4C20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26F0673-0FE7-34A2-F47D-C42881E77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825F3-DB12-4140-902E-086E7850AB8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53171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10D1FD4-FFE2-A344-378C-B5CF3D57B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014F8F38-F7D8-F050-116C-D0624B3DF7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07F0391-8BC3-5E18-9200-A6D814EB8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69C19-F48C-EE4C-BD38-8138B931E5F6}" type="datetimeFigureOut">
              <a:rPr lang="fi-FI" smtClean="0"/>
              <a:t>28.11.2024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7E60931-5C46-BF10-4437-77772625B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A899EA0-D095-021A-750C-63EEEEBA2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825F3-DB12-4140-902E-086E7850AB8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91855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2A430C2-C202-2F5D-E01A-782A6ED8E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1D3AC80-199B-D663-9BD3-B6FDA448C3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621C789C-6388-24BF-BB69-1486A1A693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896E5BF5-0FC4-DF2B-2551-823482763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69C19-F48C-EE4C-BD38-8138B931E5F6}" type="datetimeFigureOut">
              <a:rPr lang="fi-FI" smtClean="0"/>
              <a:t>28.11.2024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ECC8E0D6-06B9-E2D4-A91B-32117ED6A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DCF6DA60-4FB2-3D77-371E-9C265CF38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825F3-DB12-4140-902E-086E7850AB8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04611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214B3E4-47A4-5084-FB7E-2EC4FC3F3E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BF5F8C1-17AA-8502-45D4-7806F549C8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EB917B32-A16A-D83E-B913-336B0A0370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69DE598C-B2CA-4375-AFFD-BAA4EBAB5F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55F7866B-14D1-5ED3-DE7F-9169A07999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AB5E8F10-3829-1518-1F7A-A5458E8C3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69C19-F48C-EE4C-BD38-8138B931E5F6}" type="datetimeFigureOut">
              <a:rPr lang="fi-FI" smtClean="0"/>
              <a:t>28.11.2024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12207E3F-4809-0393-CCA1-349AEAE20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C991F5B3-52BA-51C9-D3AF-0F77E9D5F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825F3-DB12-4140-902E-086E7850AB8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0107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5C70851-F40E-6B4C-325B-79B08E6C9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1AB73BD0-D082-84C4-492B-2B93DD6CD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69C19-F48C-EE4C-BD38-8138B931E5F6}" type="datetimeFigureOut">
              <a:rPr lang="fi-FI" smtClean="0"/>
              <a:t>28.11.2024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C9A762E6-0182-803E-785D-66BC4A257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DACB1460-1CEF-2DDF-1663-A5BE75F2F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825F3-DB12-4140-902E-086E7850AB8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07192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5024E74C-A375-E402-9757-0EBE7C4D7C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69C19-F48C-EE4C-BD38-8138B931E5F6}" type="datetimeFigureOut">
              <a:rPr lang="fi-FI" smtClean="0"/>
              <a:t>28.11.2024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C64E2C44-5760-EB85-9D02-4F2E4A55C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C789E795-A47B-0063-831C-93AD9860F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825F3-DB12-4140-902E-086E7850AB8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52293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E750072-5FD4-DB2E-BB7A-374FB0F93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0067E38-9BF0-2939-163A-4F04140A73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4DD60345-896B-A83A-AFFB-55E022F604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AFA6FA06-7558-5B15-D2D0-A3213A9EB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69C19-F48C-EE4C-BD38-8138B931E5F6}" type="datetimeFigureOut">
              <a:rPr lang="fi-FI" smtClean="0"/>
              <a:t>28.11.2024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5BA5A7FA-03F2-F589-69BC-8D26D6317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8A7BB0B1-719F-DDA9-8623-17D78614B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825F3-DB12-4140-902E-086E7850AB8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5369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4FBE34B-0AE4-77A3-26A1-37467432E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A4D127F2-724E-6E25-4BA0-197E5205A4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5644C1A1-5462-4945-7B0A-B029186649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A8940CEC-A52F-2F29-5003-ECCE6F51B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69C19-F48C-EE4C-BD38-8138B931E5F6}" type="datetimeFigureOut">
              <a:rPr lang="fi-FI" smtClean="0"/>
              <a:t>28.11.2024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838D55C5-062D-4DE8-BA92-C58F04D8F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6A1F4B95-C4AF-373B-AD92-8DA2EE3C1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825F3-DB12-4140-902E-086E7850AB8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54646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6491AC5B-6B2E-E3B0-E4AD-05B0CFA462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F156001-CFBE-9855-0942-EB8E63D6D2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C1C056F-7590-7952-EEE1-909E12334C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E669C19-F48C-EE4C-BD38-8138B931E5F6}" type="datetimeFigureOut">
              <a:rPr lang="fi-FI" smtClean="0"/>
              <a:t>28.11.2024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2565BEB-9471-0BBD-0316-423F0602E1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CB41D2D-3802-C9C6-7C45-B514E817D2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58825F3-DB12-4140-902E-086E7850AB8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33277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9CF849A3-EEC1-C3F1-ADCF-CAB0800F65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b="1" dirty="0">
                <a:solidFill>
                  <a:srgbClr val="00463B"/>
                </a:solidFill>
                <a:latin typeface="Exo 2 SemiBold" pitchFamily="2" charset="77"/>
                <a:ea typeface="Exo 2 SemiBold" pitchFamily="2" charset="77"/>
              </a:rPr>
              <a:t>AUTOALAN OPINTOPOLKUJA</a:t>
            </a:r>
          </a:p>
        </p:txBody>
      </p:sp>
      <p:sp>
        <p:nvSpPr>
          <p:cNvPr id="2" name="Tekstiruutu 1">
            <a:extLst>
              <a:ext uri="{FF2B5EF4-FFF2-40B4-BE49-F238E27FC236}">
                <a16:creationId xmlns:a16="http://schemas.microsoft.com/office/drawing/2014/main" id="{532AD974-DFDE-815D-ACF6-03B987C39688}"/>
              </a:ext>
            </a:extLst>
          </p:cNvPr>
          <p:cNvSpPr txBox="1"/>
          <p:nvPr/>
        </p:nvSpPr>
        <p:spPr>
          <a:xfrm>
            <a:off x="2077983" y="1603603"/>
            <a:ext cx="9359274" cy="1074360"/>
          </a:xfrm>
          <a:prstGeom prst="rect">
            <a:avLst/>
          </a:prstGeom>
          <a:solidFill>
            <a:schemeClr val="bg1"/>
          </a:solidFill>
        </p:spPr>
        <p:txBody>
          <a:bodyPr wrap="square" lIns="180000" tIns="144000" rIns="180000" bIns="144000" rtlCol="0">
            <a:spAutoFit/>
          </a:bodyPr>
          <a:lstStyle/>
          <a:p>
            <a:pPr>
              <a:lnSpc>
                <a:spcPct val="125000"/>
              </a:lnSpc>
            </a:pPr>
            <a:r>
              <a:rPr lang="fi-FI" sz="1400" b="1" dirty="0">
                <a:effectLst/>
                <a:latin typeface="Inter" panose="02000503000000020004" pitchFamily="2" charset="0"/>
                <a:ea typeface="Inter" panose="02000503000000020004" pitchFamily="2" charset="0"/>
              </a:rPr>
              <a:t>Ammatillinen oppilaitos: </a:t>
            </a:r>
            <a:r>
              <a:rPr lang="fi-FI" sz="1400" dirty="0">
                <a:effectLst/>
                <a:latin typeface="Inter" panose="02000503000000020004" pitchFamily="2" charset="0"/>
                <a:ea typeface="Inter" panose="02000503000000020004" pitchFamily="2" charset="0"/>
              </a:rPr>
              <a:t>Toisen asteen ammatilliset oppilaitokset tarjoavat vuosittain lähes 2 500 aloituspaikkaa autoalan koulutukseen ja noin 600 opiskelijaa suorittaa ammatti- ja erikoisammattitutkinnon. Lisäksi autoalalla työskentelee esimerkiksi merkonomeja asiakaspalvelun ja myynnin tehtävissä.</a:t>
            </a:r>
            <a:endParaRPr lang="fi-FI" sz="1400" dirty="0"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2798AD25-5121-0059-0867-030F69B20C65}"/>
              </a:ext>
            </a:extLst>
          </p:cNvPr>
          <p:cNvSpPr txBox="1"/>
          <p:nvPr/>
        </p:nvSpPr>
        <p:spPr>
          <a:xfrm>
            <a:off x="2077983" y="2803451"/>
            <a:ext cx="9359274" cy="1074360"/>
          </a:xfrm>
          <a:prstGeom prst="rect">
            <a:avLst/>
          </a:prstGeom>
          <a:solidFill>
            <a:schemeClr val="bg1"/>
          </a:solidFill>
        </p:spPr>
        <p:txBody>
          <a:bodyPr wrap="square" lIns="180000" tIns="144000" rIns="180000" bIns="144000" rtlCol="0">
            <a:spAutoFit/>
          </a:bodyPr>
          <a:lstStyle/>
          <a:p>
            <a:pPr>
              <a:lnSpc>
                <a:spcPct val="125000"/>
              </a:lnSpc>
            </a:pPr>
            <a:r>
              <a:rPr lang="fi-FI" sz="1400" b="1" dirty="0">
                <a:effectLst/>
              </a:rPr>
              <a:t>Oppisopimuskoulutus: </a:t>
            </a:r>
            <a:r>
              <a:rPr lang="fi-FI" sz="1400" dirty="0">
                <a:effectLst/>
              </a:rPr>
              <a:t>Oppisopimus perustuu työnantajan ja opiskelijan väliseen määräaikaiseen työsopimukseen, johon kuuluu ammattiin kouluttautuminen työpaikalla. Oppisopimukseen liitetään henkilökohtainen opiskeluohjelma.</a:t>
            </a:r>
            <a:endParaRPr lang="fi-FI" sz="1400" dirty="0"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2C60DF34-7ED8-F2DE-3CD9-980B2F7D2DD9}"/>
              </a:ext>
            </a:extLst>
          </p:cNvPr>
          <p:cNvSpPr txBox="1"/>
          <p:nvPr/>
        </p:nvSpPr>
        <p:spPr>
          <a:xfrm>
            <a:off x="2077983" y="4003299"/>
            <a:ext cx="9359274" cy="1074360"/>
          </a:xfrm>
          <a:prstGeom prst="rect">
            <a:avLst/>
          </a:prstGeom>
          <a:solidFill>
            <a:schemeClr val="bg1"/>
          </a:solidFill>
        </p:spPr>
        <p:txBody>
          <a:bodyPr wrap="square" lIns="180000" tIns="144000" rIns="180000" bIns="144000" rtlCol="0">
            <a:spAutoFit/>
          </a:bodyPr>
          <a:lstStyle/>
          <a:p>
            <a:pPr>
              <a:lnSpc>
                <a:spcPct val="125000"/>
              </a:lnSpc>
            </a:pPr>
            <a:r>
              <a:rPr lang="fi-FI" sz="1400" b="1" dirty="0">
                <a:effectLst/>
              </a:rPr>
              <a:t>Ammattikorkeakoulu: </a:t>
            </a:r>
            <a:r>
              <a:rPr lang="fi-FI" sz="1400" dirty="0">
                <a:effectLst/>
              </a:rPr>
              <a:t>Insinööri (AMK) -koulutus jakautuu tuotetekniikka-, autosähkö-, jälkimarkkinointi- ja logistiikkakoulutukseen. Lisäksi tradenomit työllistyvät autoalalle liiketaloudellisiin tehtäviin esimerkiksi markkinoinnin, myynnin ja it-tehtäviin.</a:t>
            </a:r>
            <a:endParaRPr lang="fi-FI" sz="1400" dirty="0"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5BE3B024-F7FC-90B4-9FD2-070D149731E0}"/>
              </a:ext>
            </a:extLst>
          </p:cNvPr>
          <p:cNvSpPr txBox="1"/>
          <p:nvPr/>
        </p:nvSpPr>
        <p:spPr>
          <a:xfrm>
            <a:off x="2077983" y="5203146"/>
            <a:ext cx="9359274" cy="1074360"/>
          </a:xfrm>
          <a:prstGeom prst="rect">
            <a:avLst/>
          </a:prstGeom>
          <a:solidFill>
            <a:schemeClr val="bg1"/>
          </a:solidFill>
        </p:spPr>
        <p:txBody>
          <a:bodyPr wrap="square" lIns="180000" tIns="144000" rIns="180000" bIns="144000" rtlCol="0">
            <a:spAutoFit/>
          </a:bodyPr>
          <a:lstStyle/>
          <a:p>
            <a:pPr>
              <a:lnSpc>
                <a:spcPct val="125000"/>
              </a:lnSpc>
            </a:pPr>
            <a:r>
              <a:rPr lang="fi-FI" sz="1400" b="1" dirty="0">
                <a:effectLst/>
              </a:rPr>
              <a:t>Yliopisto: </a:t>
            </a:r>
            <a:r>
              <a:rPr lang="fi-FI" sz="1400" dirty="0">
                <a:effectLst/>
              </a:rPr>
              <a:t>Autotekniikkaa tai sitä sivuavaa koneenrakennustekniikkaa voi opiskella useassa teknillisessä yliopistossa. Autoalalla toimii myös monia muiden akateemisten alojen, kuten kauppatieteiden, oikeustieteiden, hallintotieteiden ja viestinnän asiantuntijoita.</a:t>
            </a:r>
            <a:endParaRPr lang="fi-FI" sz="1400" dirty="0"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FFEC5CE9-3729-D0C9-9B6C-9B04F90ED19D}"/>
              </a:ext>
            </a:extLst>
          </p:cNvPr>
          <p:cNvSpPr txBox="1"/>
          <p:nvPr/>
        </p:nvSpPr>
        <p:spPr>
          <a:xfrm>
            <a:off x="1216197" y="1571285"/>
            <a:ext cx="547289" cy="626454"/>
          </a:xfrm>
          <a:prstGeom prst="roundRect">
            <a:avLst/>
          </a:prstGeom>
          <a:solidFill>
            <a:schemeClr val="bg1"/>
          </a:solidFill>
          <a:effectLst>
            <a:softEdge rad="0"/>
          </a:effectLst>
        </p:spPr>
        <p:txBody>
          <a:bodyPr wrap="square" lIns="108000" tIns="72000" rIns="108000" bIns="72000" rtlCol="0">
            <a:spAutoFit/>
          </a:bodyPr>
          <a:lstStyle/>
          <a:p>
            <a:pPr algn="ctr"/>
            <a:r>
              <a:rPr lang="fi-FI" sz="2800" b="1" dirty="0">
                <a:solidFill>
                  <a:srgbClr val="00463B"/>
                </a:solidFill>
                <a:effectLst/>
                <a:latin typeface="Exo 2 SemiBold" pitchFamily="2" charset="77"/>
                <a:ea typeface="Exo 2 SemiBold" pitchFamily="2" charset="77"/>
              </a:rPr>
              <a:t>1</a:t>
            </a:r>
            <a:endParaRPr lang="fi-FI" sz="2800" b="1" dirty="0">
              <a:solidFill>
                <a:srgbClr val="00463B"/>
              </a:solidFill>
              <a:latin typeface="Exo 2 SemiBold" pitchFamily="2" charset="77"/>
              <a:ea typeface="Exo 2 SemiBold" pitchFamily="2" charset="77"/>
            </a:endParaRP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5CC4C3DE-8ED6-891D-A422-666C34DFA74A}"/>
              </a:ext>
            </a:extLst>
          </p:cNvPr>
          <p:cNvSpPr txBox="1"/>
          <p:nvPr/>
        </p:nvSpPr>
        <p:spPr>
          <a:xfrm>
            <a:off x="1216197" y="2804999"/>
            <a:ext cx="547289" cy="626454"/>
          </a:xfrm>
          <a:prstGeom prst="roundRect">
            <a:avLst/>
          </a:prstGeom>
          <a:solidFill>
            <a:schemeClr val="bg1"/>
          </a:solidFill>
          <a:effectLst>
            <a:softEdge rad="0"/>
          </a:effectLst>
        </p:spPr>
        <p:txBody>
          <a:bodyPr wrap="square" lIns="108000" tIns="72000" rIns="108000" bIns="72000" rtlCol="0">
            <a:spAutoFit/>
          </a:bodyPr>
          <a:lstStyle/>
          <a:p>
            <a:pPr algn="ctr"/>
            <a:r>
              <a:rPr lang="fi-FI" sz="2800" b="1" dirty="0">
                <a:solidFill>
                  <a:srgbClr val="00463B"/>
                </a:solidFill>
                <a:effectLst/>
                <a:latin typeface="Exo 2 SemiBold" pitchFamily="2" charset="77"/>
                <a:ea typeface="Exo 2 SemiBold" pitchFamily="2" charset="77"/>
              </a:rPr>
              <a:t>2</a:t>
            </a:r>
            <a:endParaRPr lang="fi-FI" sz="2800" b="1" dirty="0">
              <a:solidFill>
                <a:srgbClr val="00463B"/>
              </a:solidFill>
              <a:latin typeface="Exo 2 SemiBold" pitchFamily="2" charset="77"/>
              <a:ea typeface="Exo 2 SemiBold" pitchFamily="2" charset="77"/>
            </a:endParaRP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598283BF-D1CE-26FB-CEB1-5FB5CF3CFB8F}"/>
              </a:ext>
            </a:extLst>
          </p:cNvPr>
          <p:cNvSpPr txBox="1"/>
          <p:nvPr/>
        </p:nvSpPr>
        <p:spPr>
          <a:xfrm>
            <a:off x="1216197" y="3987914"/>
            <a:ext cx="547289" cy="626454"/>
          </a:xfrm>
          <a:prstGeom prst="roundRect">
            <a:avLst/>
          </a:prstGeom>
          <a:solidFill>
            <a:schemeClr val="bg1"/>
          </a:solidFill>
          <a:effectLst>
            <a:softEdge rad="0"/>
          </a:effectLst>
        </p:spPr>
        <p:txBody>
          <a:bodyPr wrap="square" lIns="108000" tIns="72000" rIns="108000" bIns="72000" rtlCol="0">
            <a:spAutoFit/>
          </a:bodyPr>
          <a:lstStyle/>
          <a:p>
            <a:pPr algn="ctr"/>
            <a:r>
              <a:rPr lang="fi-FI" sz="2800" b="1" dirty="0">
                <a:solidFill>
                  <a:srgbClr val="00463B"/>
                </a:solidFill>
                <a:effectLst/>
                <a:latin typeface="Exo 2 SemiBold" pitchFamily="2" charset="77"/>
                <a:ea typeface="Exo 2 SemiBold" pitchFamily="2" charset="77"/>
              </a:rPr>
              <a:t>3</a:t>
            </a:r>
            <a:endParaRPr lang="fi-FI" sz="2800" b="1" dirty="0">
              <a:solidFill>
                <a:srgbClr val="00463B"/>
              </a:solidFill>
              <a:latin typeface="Exo 2 SemiBold" pitchFamily="2" charset="77"/>
              <a:ea typeface="Exo 2 SemiBold" pitchFamily="2" charset="77"/>
            </a:endParaRPr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DDCC616B-9121-344D-37FA-0BFEF783EBEB}"/>
              </a:ext>
            </a:extLst>
          </p:cNvPr>
          <p:cNvSpPr txBox="1"/>
          <p:nvPr/>
        </p:nvSpPr>
        <p:spPr>
          <a:xfrm>
            <a:off x="1216197" y="5192600"/>
            <a:ext cx="547289" cy="626454"/>
          </a:xfrm>
          <a:prstGeom prst="roundRect">
            <a:avLst/>
          </a:prstGeom>
          <a:solidFill>
            <a:schemeClr val="bg1"/>
          </a:solidFill>
          <a:effectLst>
            <a:softEdge rad="0"/>
          </a:effectLst>
        </p:spPr>
        <p:txBody>
          <a:bodyPr wrap="square" lIns="108000" tIns="72000" rIns="108000" bIns="72000" rtlCol="0">
            <a:spAutoFit/>
          </a:bodyPr>
          <a:lstStyle/>
          <a:p>
            <a:pPr algn="ctr"/>
            <a:r>
              <a:rPr lang="fi-FI" sz="2800" b="1" dirty="0">
                <a:solidFill>
                  <a:srgbClr val="00463B"/>
                </a:solidFill>
                <a:effectLst/>
                <a:latin typeface="Exo 2 SemiBold" pitchFamily="2" charset="77"/>
                <a:ea typeface="Exo 2 SemiBold" pitchFamily="2" charset="77"/>
              </a:rPr>
              <a:t>4</a:t>
            </a:r>
            <a:endParaRPr lang="fi-FI" sz="2800" b="1" dirty="0">
              <a:solidFill>
                <a:srgbClr val="00463B"/>
              </a:solidFill>
              <a:latin typeface="Exo 2 SemiBold" pitchFamily="2" charset="77"/>
              <a:ea typeface="Exo 2 SemiBol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2564110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D47817523956A47B1DBC304756E7360" ma:contentTypeVersion="12" ma:contentTypeDescription="Create a new document." ma:contentTypeScope="" ma:versionID="b753842348edfbf48e18e8037b2f03f3">
  <xsd:schema xmlns:xsd="http://www.w3.org/2001/XMLSchema" xmlns:xs="http://www.w3.org/2001/XMLSchema" xmlns:p="http://schemas.microsoft.com/office/2006/metadata/properties" xmlns:ns2="442107f2-d171-48b7-a312-fa45297f92dc" xmlns:ns3="0b38c309-b1a3-4c1c-948d-0c2296fc5109" targetNamespace="http://schemas.microsoft.com/office/2006/metadata/properties" ma:root="true" ma:fieldsID="3db416ddab78e2c9a5e13de03e242172" ns2:_="" ns3:_="">
    <xsd:import namespace="442107f2-d171-48b7-a312-fa45297f92dc"/>
    <xsd:import namespace="0b38c309-b1a3-4c1c-948d-0c2296fc510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2107f2-d171-48b7-a312-fa45297f92d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616ad80a-6b7b-44b2-ba54-5fb7072eef4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38c309-b1a3-4c1c-948d-0c2296fc5109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af53199d-6937-4eb1-af62-ea450b121b21}" ma:internalName="TaxCatchAll" ma:showField="CatchAllData" ma:web="0b38c309-b1a3-4c1c-948d-0c2296fc510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42107f2-d171-48b7-a312-fa45297f92dc">
      <Terms xmlns="http://schemas.microsoft.com/office/infopath/2007/PartnerControls"/>
    </lcf76f155ced4ddcb4097134ff3c332f>
    <TaxCatchAll xmlns="0b38c309-b1a3-4c1c-948d-0c2296fc5109" xsi:nil="true"/>
  </documentManagement>
</p:properties>
</file>

<file path=customXml/itemProps1.xml><?xml version="1.0" encoding="utf-8"?>
<ds:datastoreItem xmlns:ds="http://schemas.openxmlformats.org/officeDocument/2006/customXml" ds:itemID="{9FF4DCDF-7F8F-4C84-B1DB-8E8581EDD099}"/>
</file>

<file path=customXml/itemProps2.xml><?xml version="1.0" encoding="utf-8"?>
<ds:datastoreItem xmlns:ds="http://schemas.openxmlformats.org/officeDocument/2006/customXml" ds:itemID="{B04C3BD2-1E64-4FBB-9937-251D1137D0FC}"/>
</file>

<file path=customXml/itemProps3.xml><?xml version="1.0" encoding="utf-8"?>
<ds:datastoreItem xmlns:ds="http://schemas.openxmlformats.org/officeDocument/2006/customXml" ds:itemID="{D589CC8C-B3D3-4425-B9AC-6E5F17DBC1AE}"/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123</Words>
  <Application>Microsoft Macintosh PowerPoint</Application>
  <PresentationFormat>Laajakuva</PresentationFormat>
  <Paragraphs>9</Paragraphs>
  <Slides>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</vt:i4>
      </vt:variant>
    </vt:vector>
  </HeadingPairs>
  <TitlesOfParts>
    <vt:vector size="7" baseType="lpstr">
      <vt:lpstr>Aptos Display</vt:lpstr>
      <vt:lpstr>Inter</vt:lpstr>
      <vt:lpstr>Aptos</vt:lpstr>
      <vt:lpstr>Arial</vt:lpstr>
      <vt:lpstr>Exo 2 SemiBold</vt:lpstr>
      <vt:lpstr>Office-teema</vt:lpstr>
      <vt:lpstr>AUTOALAN OPINTOPOLKUJA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Erkki Tuomi</dc:creator>
  <cp:keywords/>
  <dc:description/>
  <cp:lastModifiedBy>Erkki Tuomi</cp:lastModifiedBy>
  <cp:revision>4</cp:revision>
  <dcterms:created xsi:type="dcterms:W3CDTF">2024-11-28T09:00:06Z</dcterms:created>
  <dcterms:modified xsi:type="dcterms:W3CDTF">2024-11-28T09:13:34Z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0x010100DD47817523956A47B1DBC304756E7360</vt:lpwstr>
  </property>
</Properties>
</file>